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A5A5A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5A5A5A"/>
                </a:solidFill>
                <a:latin typeface="Calibri"/>
              </a:rPr>
              <a:t>Most-tested grammar: sections out of 160 (2018–2025)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rgbClr val="7A1E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1F1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Preterite</c:v>
                  </c:pt>
                  <c:pt idx="1">
                    <c:v>Relative clauses (que, lo que, cuyo)</c:v>
                  </c:pt>
                  <c:pt idx="2">
                    <c:v>Imperfect</c:v>
                  </c:pt>
                  <c:pt idx="3">
                    <c:v>Subjunctive</c:v>
                  </c:pt>
                  <c:pt idx="4">
                    <c:v>Prepositions that change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21</c:v>
                </c:pt>
                <c:pt idx="2">
                  <c:v>13</c:v>
                </c:pt>
                <c:pt idx="3">
                  <c:v>12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1F1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1F1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A5A5A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5A5A5A"/>
                </a:solidFill>
                <a:latin typeface="Calibri"/>
              </a:rPr>
              <a:t>Most-tested points: boxes out of 160 (2018–2025)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rgbClr val="A63A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1F1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Definite articles</c:v>
                  </c:pt>
                  <c:pt idx="1">
                    <c:v>Agreement</c:v>
                  </c:pt>
                  <c:pt idx="2">
                    <c:v>Relative pronouns</c:v>
                  </c:pt>
                  <c:pt idx="3">
                    <c:v>Adverbs (often left out)</c:v>
                  </c:pt>
                  <c:pt idx="4">
                    <c:v>Subjunctive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17</c:v>
                </c:pt>
                <c:pt idx="2">
                  <c:v>16</c:v>
                </c:pt>
                <c:pt idx="3">
                  <c:v>16</c:v>
                </c:pt>
                <c:pt idx="4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1F1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1F1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A5A5A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5A5A5A"/>
                </a:solidFill>
                <a:latin typeface="Calibri"/>
              </a:rPr>
              <a:t>What the 16 questions focused on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Focus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A1E2C"/>
              </a:solidFill>
              <a:effectLst/>
            </c:spPr>
          </c:dPt>
          <c:dPt>
            <c:idx val="1"/>
            <c:bubble3D val="0"/>
            <c:spPr>
              <a:solidFill>
                <a:srgbClr val="E0A526"/>
              </a:solidFill>
              <a:effectLst/>
            </c:spPr>
          </c:dPt>
          <c:dPt>
            <c:idx val="2"/>
            <c:bubble3D val="0"/>
            <c:spPr>
              <a:solidFill>
                <a:srgbClr val="B98A91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Theme</c:v>
                </c:pt>
                <c:pt idx="1">
                  <c:v>Dramatic technique</c:v>
                </c:pt>
                <c:pt idx="2">
                  <c:v>Character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7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5A5A5A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5A5A5A"/>
                </a:solidFill>
                <a:latin typeface="Calibri"/>
              </a:rPr>
              <a:t>What the 16 questions focused on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Focus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A1E2C"/>
              </a:solidFill>
              <a:effectLst/>
            </c:spPr>
          </c:dPt>
          <c:dPt>
            <c:idx val="1"/>
            <c:bubble3D val="0"/>
            <c:spPr>
              <a:solidFill>
                <a:srgbClr val="E0A526"/>
              </a:solidFill>
              <a:effectLst/>
            </c:spPr>
          </c:dPt>
          <c:dPt>
            <c:idx val="2"/>
            <c:bubble3D val="0"/>
            <c:spPr>
              <a:solidFill>
                <a:srgbClr val="B98A91"/>
              </a:solidFill>
              <a:effectLst/>
            </c:spPr>
          </c:dPt>
          <c:dPt>
            <c:idx val="3"/>
            <c:bubble3D val="0"/>
            <c:spPr>
              <a:solidFill>
                <a:srgbClr val="5A5A5A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4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Theme or context</c:v>
                </c:pt>
                <c:pt idx="1">
                  <c:v>Technique or symbolism</c:v>
                </c:pt>
                <c:pt idx="2">
                  <c:v>Character</c:v>
                </c:pt>
                <c:pt idx="3">
                  <c:v>Ending or genre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A1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4630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Level Spanish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written exams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291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9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and Paper 2: what is in them, how they are marked, and how to do well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760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9D6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Edexcel 9SP0 · Set works: La casa de Bernarda Alba and El laberinto del fauno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written papers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3 (speaking) is separate and not covered here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8288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3774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Listening, reading and translation into English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926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h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291840" y="2926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329184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448056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 Listening  30 marks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 Reading  30 marks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 Translation into English  20 marks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63640" y="164592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583680" y="18288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2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6583680" y="23774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 into Spanish and two essays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2926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h 40</a:t>
            </a:r>
            <a:endParaRPr lang="en-US" sz="48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006840" y="2926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</a:t>
            </a:r>
            <a:endParaRPr lang="en-US" sz="4800" dirty="0"/>
          </a:p>
        </p:txBody>
      </p:sp>
      <p:sp>
        <p:nvSpPr>
          <p:cNvPr id="18" name="Text 16"/>
          <p:cNvSpPr txBox="1"/>
          <p:nvPr/>
        </p:nvSpPr>
        <p:spPr>
          <a:xfrm>
            <a:off x="900684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448056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 Translation into Spanish  20 marks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 1  La casa de Bernarda Alba  50 marks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 2  El laberinto del fauno  50 marks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 at a glance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hours · 80 marks · no dictionary · you control your own recording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4555236" cy="1097280"/>
          </a:xfrm>
          <a:prstGeom prst="rect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737360"/>
            <a:ext cx="43357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Listening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min · 30 marks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58740" y="1737360"/>
            <a:ext cx="4555236" cy="1097280"/>
          </a:xfrm>
          <a:prstGeom prst="rect">
            <a:avLst/>
          </a:prstGeom>
          <a:solidFill>
            <a:srgbClr val="A63A4A"/>
          </a:solidFill>
          <a:ln w="12700">
            <a:solidFill>
              <a:srgbClr val="A63A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268468" y="1737360"/>
            <a:ext cx="43357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Reading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min · 30 marks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9768840" y="1737360"/>
            <a:ext cx="1789176" cy="1097280"/>
          </a:xfrm>
          <a:prstGeom prst="rect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878568" y="1737360"/>
            <a:ext cx="1569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Translation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 · 20 marks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9260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Pearson’s recommended timings. Start with Section A and work through in order.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5394960" cy="2651760"/>
          </a:xfrm>
          <a:prstGeom prst="roundRect">
            <a:avLst>
              <a:gd name="adj" fmla="val 4138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37033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in Spanish…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206240"/>
            <a:ext cx="4937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…in Sections A and B. Answers in English score nothing.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phrases are fine; you do not need full sentences. The listening summary (Q4b) needs phrases, not single words.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Spelling and grammar are not marked, as long as the meaning is clear.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56616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37960" y="37033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…and in English only in Section C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4206240"/>
            <a:ext cx="4937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translation is the only English on the paper.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may use words from the texts, but must not copy whole sections.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your first answer(s) count: one idea per mark, best idea first.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 · Section A: Listening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recordings, about 7 minutes of audio in total · listen as often as you like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667512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846320"/>
                <a:gridCol w="8229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Multiple choice: pick the right ending (A–D) for 4 sentences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 short questions, answered in Spanish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6–7 short questions on the longest recording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Q4(a)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3–5 short questions on the first half of a report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Q4(b)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Summary: 3 details for each of 2 speakers, one per bullet point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589520" y="1645920"/>
            <a:ext cx="4023360" cy="4526280"/>
          </a:xfrm>
          <a:prstGeom prst="roundRect">
            <a:avLst>
              <a:gd name="adj" fmla="val 272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81812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marks are lost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818120" y="2286000"/>
            <a:ext cx="3657600" cy="3749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Q4(b): writing three details under one bullet. Give ONE idea per bullet.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Mishearing word breaks: “medio” or “me dio”? “no” or “nos”?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Numbers: seis/siete, sesenta/setenta. Keep words like casi, más de, hoy.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the speaker’s “nosotros”: change it to the third person.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 · Section B: Reading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texts · 30 marks · about 50 minutes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667512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846320"/>
                <a:gridCol w="8229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1E2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Multiple choice: pick the right ending for 4 sentences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Choose the 4 true statements from a list of 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 open questions, answered in Spanish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text + open questions in Spanish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 text + open questions in Spanish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C8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1F1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589520" y="1645920"/>
            <a:ext cx="4023360" cy="4526280"/>
          </a:xfrm>
          <a:prstGeom prst="roundRect">
            <a:avLst>
              <a:gd name="adj" fmla="val 272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81812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Q8 and Q9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818120" y="2286000"/>
            <a:ext cx="3657600" cy="3749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year: one extract from a novel, play or autobiography, and one article. Either can come first.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article was about the Civil War or Franco in 3 of the last 4 years.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half of Section B’s marks are here: leave time for them.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Q8–Q9: what examiners want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840480" cy="4800600"/>
          </a:xfrm>
          <a:prstGeom prst="roundRect">
            <a:avLst>
              <a:gd name="adj" fmla="val 2857"/>
            </a:avLst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60020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E0A5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61%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69748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Q8–Q9 questions in 2023–2025 asked for two or three ideas (“Da dos ideas”)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9D6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29%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663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2018–2022. Two different ideas, not the same one twice.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754880" y="1463040"/>
            <a:ext cx="457200" cy="4572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7548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394960" y="1417320"/>
            <a:ext cx="6217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Circle the question word. </a:t>
            </a:r>
            <a:pPr indent="0" marL="0">
              <a:buNone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¿Quién? needs a person; ¿Qué pasó? needs a verb; ¿Qué les faltaba? needs the thing missing (not “hambre”).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754880" y="2404872"/>
            <a:ext cx="457200" cy="4572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24048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394960" y="2359152"/>
            <a:ext cx="6217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copy chunks. </a:t>
            </a:r>
            <a:pPr indent="0" marL="0">
              <a:buNone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copied phrase only scores if it answers the question as it stands. Change the words to fit.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754880" y="3346704"/>
            <a:ext cx="457200" cy="4572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754880" y="33467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394960" y="3300984"/>
            <a:ext cx="6217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who did what. </a:t>
            </a:r>
            <a:pPr indent="0" marL="0">
              <a:buNone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verb with no subject is read as the person named in the question.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754880" y="4288536"/>
            <a:ext cx="457200" cy="4572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548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394960" y="4242816"/>
            <a:ext cx="6217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between the lines. </a:t>
            </a:r>
            <a:pPr indent="0" marL="0">
              <a:buNone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“¿Cómo sabemos…?” and “¿Qué evidencia hay…?” came up 13 times. Find the proof, then say what it shows.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754880" y="5230368"/>
            <a:ext cx="457200" cy="45720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54880" y="5230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F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5394960" y="5184648"/>
            <a:ext cx="621792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idea first. </a:t>
            </a:r>
            <a:pPr indent="0" marL="0">
              <a:buNone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first answers are marked. A correct third idea won’t rescue a wrong second one.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 · Section C: Translation into English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110 words · 20 minutes · 20 marks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120640" cy="4526280"/>
          </a:xfrm>
          <a:prstGeom prst="roundRect">
            <a:avLst>
              <a:gd name="adj" fmla="val 2424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is marked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46634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passage is cut into 20 sections, 1 mark each.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test: would an English speaker understand it without seeing the Spanish?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alternatives where one is wrong = no mark.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prepositions (“ended UP”, “guilty OF”), false friends (actuales, asistentes) and small words (bastante, sólo).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keep Spanish word order, and don’t overuse “the”.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943600" y="1645920"/>
          <a:ext cx="566928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2018–2025. Grammar counts are our classification of the mark schemes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2 at a glance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hours 40 minutes · 120 marks · no dictionary · no copies of the book or film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019681" cy="1097280"/>
          </a:xfrm>
          <a:prstGeom prst="rect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737360"/>
            <a:ext cx="180022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Translation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 · 20 marks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623185" y="1737360"/>
            <a:ext cx="4439984" cy="1097280"/>
          </a:xfrm>
          <a:prstGeom prst="rect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732913" y="1737360"/>
            <a:ext cx="4220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 1: Bernarda Alba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65 min · 50 marks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118033" y="1737360"/>
            <a:ext cx="4439984" cy="1097280"/>
          </a:xfrm>
          <a:prstGeom prst="rect">
            <a:avLst/>
          </a:prstGeom>
          <a:solidFill>
            <a:srgbClr val="A63A4A"/>
          </a:solidFill>
          <a:ln w="12700">
            <a:solidFill>
              <a:srgbClr val="A63A4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227761" y="1737360"/>
            <a:ext cx="42205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 2: Laberinto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65 min · 50 marks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29260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recommends 30 minutes for the translation. It gives no time per essay: 65 minutes each is simply the time left, split evenly.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11064240" cy="2606040"/>
          </a:xfrm>
          <a:prstGeom prst="roundRect">
            <a:avLst>
              <a:gd name="adj" fmla="val 4211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3703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rules for the essays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2062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300–350 words for each essay, in Spanish.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essay must be on the literary text (Section B): La casa de Bernarda Alba is always Question 9.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second essay is on the film (Section C): El laberinto del fauno is always Question 16.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work you choose ONE of two questions: (a) or (b).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2 · Section A: Translation into Spanish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110 English words · 30 minutes · 20 marks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120640" cy="4526280"/>
          </a:xfrm>
          <a:prstGeom prst="roundRect">
            <a:avLst>
              <a:gd name="adj" fmla="val 2424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is marked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46634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passage is cut into 20 boxes, 1 mark each.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box must be completely correct. Verb and adjective endings count.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accent slips are allowed unless they change the meaning.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what is there: paraphrase gets no credit.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whole text first. Check every noun, adjective and article agrees.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943600" y="1645920"/>
          <a:ext cx="566928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2018–2025. Counts are our classification of the mark schemes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each essay is marked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marks per essay, on three separate grids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88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and analytical response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exact question with a clear argument, backed by evidence you explain.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164592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7830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60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788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of grammar and vocabulary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Varied structures and the right terms for analysing literature and film.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6720" y="164592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17830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60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278892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32104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Spanish. You do not need to be error-free for the top band.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846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 words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3035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</a:t>
            </a:r>
            <a:pPr indent="0" marL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(analyse: how and why)   ·   </a:t>
            </a:r>
            <a:pPr indent="0" marL="0">
              <a:buNone/>
            </a:pPr>
            <a:r>
              <a:rPr lang="en-US" sz="15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Evalúa</a:t>
            </a:r>
            <a:pPr indent="0" marL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(evaluate: weigh up, reach a judgement)   ·   </a:t>
            </a:r>
            <a:pPr indent="0" marL="0">
              <a:buNone/>
            </a:pPr>
            <a:r>
              <a:rPr lang="en-US" sz="1500" b="1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</a:t>
            </a:r>
            <a:pPr indent="0" marL="0">
              <a:buNone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(examine)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2023 every literary question has used Analiza or Evalúa. None has quoted the work.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Essay 1: La casa de Bernarda Alba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9 · 16 questions set from 2018 to 2025</a:t>
            </a:r>
            <a:endParaRPr lang="en-US" sz="1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65760" y="1508760"/>
          <a:ext cx="39319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0" y="1508760"/>
            <a:ext cx="70408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Themes: freedom, fear, desire, money and class, motherhood, violence, men and gender.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Technique: symbolism, the house, stage directions, colour, structure. Characters: La Poncia, Adela, Bernarda, María Josefa, Pepe.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4572000" y="2788920"/>
            <a:ext cx="3429000" cy="3474720"/>
          </a:xfrm>
          <a:prstGeom prst="roundRect">
            <a:avLst>
              <a:gd name="adj" fmla="val 3200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754880" y="2880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top answers did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3291840"/>
            <a:ext cx="3108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 in Spanish and named their points in the introduction (2018, 2020, 2022).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Reached a clear judgement, even disagreeing with the question: the cane, not the house, is the best symbol (top band, 2022).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Ended each paragraph by linking back to the question (2023).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the conclusion to analyse, not repeat (2018).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183880" y="2788920"/>
            <a:ext cx="3429000" cy="3474720"/>
          </a:xfrm>
          <a:prstGeom prst="roundRect">
            <a:avLst>
              <a:gd name="adj" fmla="val 3200"/>
            </a:avLst>
          </a:prstGeom>
          <a:solidFill>
            <a:srgbClr val="E9D6D9"/>
          </a:solidFill>
          <a:ln w="12700">
            <a:solidFill>
              <a:srgbClr val="E9D6D9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366760" y="2880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examiners warn against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8366760" y="3291840"/>
            <a:ext cx="3108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the play to Franco: it is set before the dictatorship (2024, 2025).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not linked to the question (4 of 10 printed essays).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drama terms rarely or inconsistently (5 of 10).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introduction with background but no argument, or a new idea in the conclusion.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2018–2025. Focus categories are our classification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Essay 2: El laberinto del fauno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16 · 16 questions set from 2018 to 2025 · the most popular film in 6 of 8 years</a:t>
            </a:r>
            <a:endParaRPr lang="en-US" sz="1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65760" y="1508760"/>
          <a:ext cx="39319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0" y="1508760"/>
            <a:ext cx="70408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Themes: fatherhood, effects of war, loyalty, rural Spain, sacrifice.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Technique: symbols, the dinner scene, reality and fantasy, the Faun and the Pale Man. Every year since 2019: one Analiza and one Evalúa.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4572000" y="2788920"/>
            <a:ext cx="3429000" cy="3474720"/>
          </a:xfrm>
          <a:prstGeom prst="roundRect">
            <a:avLst>
              <a:gd name="adj" fmla="val 3200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754880" y="2880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top answers did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3291840"/>
            <a:ext cx="3108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 each technique to its meaning: the colours of each world, the parallel banquets (2022).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Analysed colour, shapes and the effect of the Faun and the Pale Man on the audience (2024).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Weighed both views: is the fantasy only in Ofelia’s mind? (2025).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context throughout, e.g. women under Franco (2021).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183880" y="2788920"/>
            <a:ext cx="3429000" cy="3474720"/>
          </a:xfrm>
          <a:prstGeom prst="roundRect">
            <a:avLst>
              <a:gd name="adj" fmla="val 3200"/>
            </a:avLst>
          </a:prstGeom>
          <a:solidFill>
            <a:srgbClr val="E9D6D9"/>
          </a:solidFill>
          <a:ln w="12700">
            <a:solidFill>
              <a:srgbClr val="E9D6D9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366760" y="2880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examiners warn against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8366760" y="3291840"/>
            <a:ext cx="3108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focus: food with no link to power (2024), fantasy described with no argument (2025).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Describing colours or techniques without linking them to the question (2020).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Quotations not explained, and factual slips: Ofelia does not always obey the Faun (2019).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Retelling the story (criticised in all 8 reports).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2018–2025. Focus categories are our classification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A1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the essays: a method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2103120" cy="3840480"/>
          </a:xfrm>
          <a:prstGeom prst="roundRect">
            <a:avLst>
              <a:gd name="adj" fmla="val 521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25880" y="1874520"/>
            <a:ext cx="502920" cy="502920"/>
          </a:xfrm>
          <a:prstGeom prst="ellipse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258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603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question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3832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at the top. Keep asking: am I answering this?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34640" y="1645920"/>
            <a:ext cx="2103120" cy="3840480"/>
          </a:xfrm>
          <a:prstGeom prst="roundRect">
            <a:avLst>
              <a:gd name="adj" fmla="val 521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11880" y="1874520"/>
            <a:ext cx="502920" cy="502920"/>
          </a:xfrm>
          <a:prstGeom prst="ellipse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118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971800" y="25603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in Spanish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971800" y="33832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2–3 points and name them in your introduction.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20640" y="1645920"/>
            <a:ext cx="2103120" cy="3840480"/>
          </a:xfrm>
          <a:prstGeom prst="roundRect">
            <a:avLst>
              <a:gd name="adj" fmla="val 521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897880" y="1874520"/>
            <a:ext cx="502920" cy="502920"/>
          </a:xfrm>
          <a:prstGeom prst="ellipse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8978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257800" y="25603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point per paragraph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33832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PEEL: Point, Evidence, Explanation, Link back to the question.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406640" y="1645920"/>
            <a:ext cx="2103120" cy="3840480"/>
          </a:xfrm>
          <a:prstGeom prst="roundRect">
            <a:avLst>
              <a:gd name="adj" fmla="val 521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83880" y="1874520"/>
            <a:ext cx="502920" cy="502920"/>
          </a:xfrm>
          <a:prstGeom prst="ellipse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1838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25603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your evidence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543800" y="33832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quotations or specific scenes. Say why each one matters.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692640" y="1645920"/>
            <a:ext cx="2103120" cy="3840480"/>
          </a:xfrm>
          <a:prstGeom prst="roundRect">
            <a:avLst>
              <a:gd name="adj" fmla="val 5217"/>
            </a:avLst>
          </a:prstGeom>
          <a:solidFill>
            <a:srgbClr val="F4F1F1"/>
          </a:solidFill>
          <a:ln w="12700">
            <a:solidFill>
              <a:srgbClr val="F4F1F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874520"/>
            <a:ext cx="502920" cy="502920"/>
          </a:xfrm>
          <a:prstGeom prst="ellipse">
            <a:avLst/>
          </a:prstGeom>
          <a:solidFill>
            <a:srgbClr val="7A1E2C"/>
          </a:solidFill>
          <a:ln w="12700">
            <a:solidFill>
              <a:srgbClr val="7A1E2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104698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829800" y="25603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A1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Conclude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9829800" y="3383280"/>
            <a:ext cx="1828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 question directly. No new ideas.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715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 to 300–350 words. Much longer essays “very rarely” score higher, and very short ones struggle to reach the top bands.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Pearson Edexcel 9SP0 question papers, mark schemes and examiner reports, 2018–2025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7A1E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4572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hand in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325880" y="1481328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each answer match the question word (who, what, why, what happened)?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" y="221284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5880" y="213969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someone who has not read the text understand who did what?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31520" y="287121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25880" y="279806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two marks, have I given two different ideas, the surest first?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31520" y="352958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325880" y="34564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I changed copied words so they answer the question?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31520" y="418795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325880" y="411480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my numbers exact, with words like casi, más de, al menos kept?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31520" y="484632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325880" y="4773168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Translations: does my English read naturally? Does my Spanish agree?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731520" y="550468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7A1E2C"/>
          </a:solidFill>
          <a:ln w="25400">
            <a:solidFill>
              <a:srgbClr val="E0A52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325880" y="543153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Essays: have I answered the exact question, in 300–350 words?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Level Spanish: the written exams</dc:title>
  <dc:subject>PptxGenJS Presentation</dc:subject>
  <dc:creator>PptxGenJS</dc:creator>
  <cp:lastModifiedBy>PptxGenJS</cp:lastModifiedBy>
  <cp:revision>1</cp:revision>
  <dcterms:created xsi:type="dcterms:W3CDTF">2026-09-27T17:01:19Z</dcterms:created>
  <dcterms:modified xsi:type="dcterms:W3CDTF">2026-09-27T17:01:19Z</dcterms:modified>
</cp:coreProperties>
</file>